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Open Sans ExtraBold"/>
      <p:bold r:id="rId55"/>
      <p:boldItalic r:id="rId56"/>
    </p:embeddedFont>
    <p:embeddedFont>
      <p:font typeface="Crimson Text"/>
      <p:regular r:id="rId57"/>
      <p:bold r:id="rId58"/>
      <p:italic r:id="rId59"/>
      <p:boldItalic r:id="rId60"/>
    </p:embeddedFont>
    <p:embeddedFont>
      <p:font typeface="Open Sans Light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AB6D2FB-D28A-4983-BC83-51644F9ECD45}">
  <a:tblStyle styleId="{2AB6D2FB-D28A-4983-BC83-51644F9ECD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3EC5A8F-ED25-49BD-88C2-13F31E9A05B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Light-bold.fntdata"/><Relationship Id="rId61" Type="http://schemas.openxmlformats.org/officeDocument/2006/relationships/font" Target="fonts/OpenSansLight-regular.fntdata"/><Relationship Id="rId20" Type="http://schemas.openxmlformats.org/officeDocument/2006/relationships/slide" Target="slides/slide14.xml"/><Relationship Id="rId64" Type="http://schemas.openxmlformats.org/officeDocument/2006/relationships/font" Target="fonts/OpenSansLight-boldItalic.fntdata"/><Relationship Id="rId63" Type="http://schemas.openxmlformats.org/officeDocument/2006/relationships/font" Target="fonts/OpenSansLight-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bold.fntdata"/><Relationship Id="rId21" Type="http://schemas.openxmlformats.org/officeDocument/2006/relationships/slide" Target="slides/slide15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8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italic.fntdata"/><Relationship Id="rId60" Type="http://schemas.openxmlformats.org/officeDocument/2006/relationships/font" Target="fonts/CrimsonTex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slide" Target="slides/slide44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55" Type="http://schemas.openxmlformats.org/officeDocument/2006/relationships/font" Target="fonts/OpenSansExtraBold-bold.fntdata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57" Type="http://schemas.openxmlformats.org/officeDocument/2006/relationships/font" Target="fonts/CrimsonText-regular.fntdata"/><Relationship Id="rId12" Type="http://schemas.openxmlformats.org/officeDocument/2006/relationships/slide" Target="slides/slide6.xml"/><Relationship Id="rId56" Type="http://schemas.openxmlformats.org/officeDocument/2006/relationships/font" Target="fonts/OpenSansExtraBold-boldItalic.fntdata"/><Relationship Id="rId15" Type="http://schemas.openxmlformats.org/officeDocument/2006/relationships/slide" Target="slides/slide9.xml"/><Relationship Id="rId59" Type="http://schemas.openxmlformats.org/officeDocument/2006/relationships/font" Target="fonts/CrimsonText-italic.fntdata"/><Relationship Id="rId14" Type="http://schemas.openxmlformats.org/officeDocument/2006/relationships/slide" Target="slides/slide8.xml"/><Relationship Id="rId58" Type="http://schemas.openxmlformats.org/officeDocument/2006/relationships/font" Target="fonts/CrimsonTex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a1a0901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5a1a0901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beb24a5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75beb24a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bf3165345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6bf316534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5a1a0901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5a1a0901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b9ce9ad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5b9ce9ad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5b9ce9ad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5b9ce9ad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5b9ce9ad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5b9ce9a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5b9ce9ad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5b9ce9ad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b9ce9ad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5b9ce9ad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5b9ce9ad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5b9ce9ad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5b9ce9a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5b9ce9a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bf31653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bf31653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5b9ce9a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5b9ce9a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5a1a0901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5a1a0901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bc93d286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bc93d286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bc93d286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bc93d286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bc93d286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bc93d286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bc93d286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bc93d286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5a1a0901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5a1a0901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bc93d28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bc93d28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c93d286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c93d286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bc93d286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bc93d286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bf316534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bf316534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bc93d28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bc93d28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bc93d286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bc93d28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5a1a0901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5a1a0901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552c6bd5a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7552c6bd5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5c82c895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75c82c89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bf316534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bf316534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5a1a0901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5a1a0901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be4f3f9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be4f3f9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bccac8d4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bccac8d4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bccac8d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bccac8d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a1a0901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5a1a0901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bccac8d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bccac8d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bccac8d4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bccac8d4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bccac8d4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bccac8d4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bccac8d4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bccac8d4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5c82c895c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75c82c89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5a1a0901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5a1a0901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5a1a0901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a1a0901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a1a0901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5a1a0901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5a1a09016_0_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75a1a0901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a1a0901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5a1a0901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3729625" y="0"/>
            <a:ext cx="5414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4332173" y="2808962"/>
            <a:ext cx="42654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299347" y="1713310"/>
            <a:ext cx="4298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4341019" y="3020101"/>
            <a:ext cx="24528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b="1" sz="1200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407" y="1917166"/>
            <a:ext cx="1558578" cy="98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3" type="body"/>
          </p:nvPr>
        </p:nvSpPr>
        <p:spPr>
          <a:xfrm>
            <a:off x="4336418" y="3336808"/>
            <a:ext cx="4444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umn and Photo">
  <p:cSld name="Column and Phot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95" name="Google Shape;9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11"/>
          <p:cNvCxnSpPr/>
          <p:nvPr/>
        </p:nvCxnSpPr>
        <p:spPr>
          <a:xfrm>
            <a:off x="609803" y="1501329"/>
            <a:ext cx="24717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8" name="Google Shape;98;p11"/>
          <p:cNvPicPr preferRelativeResize="0"/>
          <p:nvPr/>
        </p:nvPicPr>
        <p:blipFill/>
        <p:spPr>
          <a:xfrm>
            <a:off x="6738588" y="4781811"/>
            <a:ext cx="2157900" cy="1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/>
          <p:nvPr/>
        </p:nvSpPr>
        <p:spPr>
          <a:xfrm>
            <a:off x="3663175" y="0"/>
            <a:ext cx="54807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1"/>
          <p:cNvSpPr/>
          <p:nvPr>
            <p:ph idx="2" type="pic"/>
          </p:nvPr>
        </p:nvSpPr>
        <p:spPr>
          <a:xfrm>
            <a:off x="3663553" y="0"/>
            <a:ext cx="5480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2828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1" type="body"/>
          </p:nvPr>
        </p:nvSpPr>
        <p:spPr>
          <a:xfrm>
            <a:off x="609600" y="450056"/>
            <a:ext cx="247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1"/>
          <p:cNvSpPr txBox="1"/>
          <p:nvPr>
            <p:ph idx="3" type="body"/>
          </p:nvPr>
        </p:nvSpPr>
        <p:spPr>
          <a:xfrm>
            <a:off x="582216" y="1901429"/>
            <a:ext cx="24993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1"/>
          <p:cNvSpPr txBox="1"/>
          <p:nvPr>
            <p:ph idx="12" type="sldNum"/>
          </p:nvPr>
        </p:nvSpPr>
        <p:spPr>
          <a:xfrm>
            <a:off x="609600" y="4749711"/>
            <a:ext cx="262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umn and Image">
  <p:cSld name="Column and Imag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2"/>
          <p:cNvCxnSpPr/>
          <p:nvPr/>
        </p:nvCxnSpPr>
        <p:spPr>
          <a:xfrm>
            <a:off x="609803" y="1501329"/>
            <a:ext cx="24717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6" name="Google Shape;106;p12"/>
          <p:cNvPicPr preferRelativeResize="0"/>
          <p:nvPr/>
        </p:nvPicPr>
        <p:blipFill/>
        <p:spPr>
          <a:xfrm>
            <a:off x="6738588" y="4781811"/>
            <a:ext cx="2157900" cy="1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609600" y="450056"/>
            <a:ext cx="2472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2" type="body"/>
          </p:nvPr>
        </p:nvSpPr>
        <p:spPr>
          <a:xfrm>
            <a:off x="582216" y="1901429"/>
            <a:ext cx="24993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2"/>
          <p:cNvSpPr/>
          <p:nvPr>
            <p:ph idx="3" type="pic"/>
          </p:nvPr>
        </p:nvSpPr>
        <p:spPr>
          <a:xfrm>
            <a:off x="3663553" y="892969"/>
            <a:ext cx="52332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2828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idx="12" type="sldNum"/>
          </p:nvPr>
        </p:nvSpPr>
        <p:spPr>
          <a:xfrm>
            <a:off x="607592" y="4749711"/>
            <a:ext cx="262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-Slide Photo">
  <p:cSld name="Full-Slide Photo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2828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-Column Photo &amp; Text">
  <p:cSld name="3-Column Photo &amp; 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3139859" y="101203"/>
            <a:ext cx="2897100" cy="4946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6138143" y="101203"/>
            <a:ext cx="2897100" cy="4946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124848" y="101203"/>
            <a:ext cx="2913900" cy="4946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125016" y="101203"/>
            <a:ext cx="2913600" cy="4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500"/>
              <a:buNone/>
              <a:defRPr>
                <a:solidFill>
                  <a:srgbClr val="82828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3139859" y="101203"/>
            <a:ext cx="2897100" cy="4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500"/>
              <a:buNone/>
              <a:defRPr>
                <a:solidFill>
                  <a:srgbClr val="82828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3" type="body"/>
          </p:nvPr>
        </p:nvSpPr>
        <p:spPr>
          <a:xfrm>
            <a:off x="6138143" y="101203"/>
            <a:ext cx="2897100" cy="49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500"/>
              <a:buNone/>
              <a:defRPr>
                <a:solidFill>
                  <a:srgbClr val="82828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 showMasterSp="0">
  <p:cSld name="Title Slide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23" name="Google Shape;123;p15"/>
          <p:cNvPicPr preferRelativeResize="0"/>
          <p:nvPr/>
        </p:nvPicPr>
        <p:blipFill rotWithShape="1">
          <a:blip r:embed="rId3">
            <a:alphaModFix/>
          </a:blip>
          <a:srcRect b="1983" l="84734" r="4770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26" name="Google Shape;126;p15"/>
          <p:cNvPicPr preferRelativeResize="0"/>
          <p:nvPr/>
        </p:nvPicPr>
        <p:blipFill rotWithShape="1">
          <a:blip r:embed="rId3">
            <a:alphaModFix/>
          </a:blip>
          <a:srcRect b="1983" l="84734" r="4770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">
  <p:cSld name="1 Colum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2639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2pPr>
            <a:lvl3pPr indent="-326389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3pPr>
            <a:lvl4pPr indent="-326389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4pPr>
            <a:lvl5pPr indent="-326389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5pPr>
            <a:lvl6pPr indent="-355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indent="-355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indent="-355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indent="-355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Slide">
  <p:cSld name="Agenda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441542" y="441543"/>
            <a:ext cx="8260800" cy="426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20;p3"/>
          <p:cNvCxnSpPr/>
          <p:nvPr/>
        </p:nvCxnSpPr>
        <p:spPr>
          <a:xfrm>
            <a:off x="1318364" y="1526845"/>
            <a:ext cx="64038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290638" y="1828800"/>
            <a:ext cx="64317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ExtraBold"/>
              <a:buAutoNum type="arabicPeriod"/>
              <a:defRPr sz="18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800"/>
              <a:buFont typeface="Open Sans ExtraBold"/>
              <a:buAutoNum type="arabicPeriod"/>
              <a:defRPr sz="18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800"/>
              <a:buFont typeface="Open Sans ExtraBold"/>
              <a:buAutoNum type="arabicPeriod"/>
              <a:defRPr sz="18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800"/>
              <a:buFont typeface="Open Sans ExtraBold"/>
              <a:buAutoNum type="arabicPeriod"/>
              <a:defRPr sz="18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800"/>
              <a:buFont typeface="Open Sans ExtraBold"/>
              <a:buAutoNum type="arabicPeriod"/>
              <a:defRPr sz="18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1365338" y="915710"/>
            <a:ext cx="4412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Open Sans Light"/>
              <a:buNone/>
            </a:pPr>
            <a:r>
              <a:rPr b="0" i="0" lang="en" sz="27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Agenda</a:t>
            </a:r>
            <a:endParaRPr b="0" i="0" sz="2700" u="none" cap="none" strike="noStrike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/>
        <p:spPr>
          <a:xfrm>
            <a:off x="6738588" y="4781811"/>
            <a:ext cx="2157900" cy="1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1pPr>
            <a:lvl2pPr indent="-4381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3300"/>
              <a:buChar char="•"/>
              <a:defRPr sz="3300"/>
            </a:lvl2pPr>
            <a:lvl3pPr indent="-4381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3300"/>
              <a:buChar char="•"/>
              <a:defRPr sz="3300"/>
            </a:lvl3pPr>
            <a:lvl4pPr indent="-4381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3300"/>
              <a:buChar char="•"/>
              <a:defRPr sz="3300"/>
            </a:lvl4pPr>
            <a:lvl5pPr indent="-4381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3300"/>
              <a:buChar char="•"/>
              <a:defRPr sz="3300"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with Headline">
  <p:cSld name="Text with Headlin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28" name="Google Shape;2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864296" y="0"/>
            <a:ext cx="8279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30;p5"/>
          <p:cNvCxnSpPr/>
          <p:nvPr/>
        </p:nvCxnSpPr>
        <p:spPr>
          <a:xfrm>
            <a:off x="1788091" y="1501329"/>
            <a:ext cx="68832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" name="Google Shape;31;p5"/>
          <p:cNvPicPr preferRelativeResize="0"/>
          <p:nvPr/>
        </p:nvPicPr>
        <p:blipFill/>
        <p:spPr>
          <a:xfrm>
            <a:off x="6738588" y="4781811"/>
            <a:ext cx="2157900" cy="1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788319" y="867966"/>
            <a:ext cx="4412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1759744" y="2311004"/>
            <a:ext cx="50601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3" type="body"/>
          </p:nvPr>
        </p:nvSpPr>
        <p:spPr>
          <a:xfrm>
            <a:off x="1759744" y="1901429"/>
            <a:ext cx="4979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759744" y="4738532"/>
            <a:ext cx="262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-Column">
  <p:cSld name="Two-Colum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864296" y="0"/>
            <a:ext cx="8279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1759744" y="2233613"/>
            <a:ext cx="32172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1788091" y="1501329"/>
            <a:ext cx="68832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1" name="Google Shape;41;p6"/>
          <p:cNvPicPr preferRelativeResize="0"/>
          <p:nvPr/>
        </p:nvPicPr>
        <p:blipFill/>
        <p:spPr>
          <a:xfrm>
            <a:off x="6738588" y="4781811"/>
            <a:ext cx="2157900" cy="1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42" name="Google Shape;42;p6"/>
          <p:cNvCxnSpPr/>
          <p:nvPr/>
        </p:nvCxnSpPr>
        <p:spPr>
          <a:xfrm flipH="1">
            <a:off x="5146249" y="1968332"/>
            <a:ext cx="27000" cy="195000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1788319" y="867966"/>
            <a:ext cx="4412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1759743" y="1901429"/>
            <a:ext cx="3216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5451790" y="1901429"/>
            <a:ext cx="3216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5" type="body"/>
          </p:nvPr>
        </p:nvSpPr>
        <p:spPr>
          <a:xfrm>
            <a:off x="5454073" y="2231231"/>
            <a:ext cx="32172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None/>
              <a:defRPr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760374" y="4738688"/>
            <a:ext cx="262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864296" y="0"/>
            <a:ext cx="8279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51;p7"/>
          <p:cNvCxnSpPr/>
          <p:nvPr/>
        </p:nvCxnSpPr>
        <p:spPr>
          <a:xfrm>
            <a:off x="1788091" y="1501329"/>
            <a:ext cx="68832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2" name="Google Shape;52;p7"/>
          <p:cNvPicPr preferRelativeResize="0"/>
          <p:nvPr/>
        </p:nvPicPr>
        <p:blipFill/>
        <p:spPr>
          <a:xfrm>
            <a:off x="6738588" y="4781811"/>
            <a:ext cx="2157900" cy="1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1759908" y="1947715"/>
            <a:ext cx="294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100"/>
              <a:buFont typeface="Crimson Text"/>
              <a:buNone/>
            </a:pPr>
            <a:r>
              <a:rPr b="0" i="0" lang="en" sz="4100" u="none" cap="none" strike="noStrike">
                <a:solidFill>
                  <a:srgbClr val="A5A5A5"/>
                </a:solidFill>
                <a:latin typeface="Crimson Text"/>
                <a:ea typeface="Crimson Text"/>
                <a:cs typeface="Crimson Text"/>
                <a:sym typeface="Crimson Text"/>
              </a:rPr>
              <a:t>“</a:t>
            </a:r>
            <a:endParaRPr b="0" i="0" sz="4100" u="none" cap="none" strike="noStrike">
              <a:solidFill>
                <a:srgbClr val="A5A5A5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4" name="Google Shape;54;p7"/>
          <p:cNvSpPr/>
          <p:nvPr>
            <p:ph idx="2" type="pic"/>
          </p:nvPr>
        </p:nvSpPr>
        <p:spPr>
          <a:xfrm rot="429228">
            <a:off x="6536402" y="1187067"/>
            <a:ext cx="1999465" cy="31314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2828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2007075" y="4025561"/>
            <a:ext cx="3309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 cap="none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2007394" y="2084785"/>
            <a:ext cx="39648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800"/>
              <a:buChar char="•"/>
              <a:defRPr sz="1800">
                <a:solidFill>
                  <a:srgbClr val="828282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800"/>
              <a:buChar char="•"/>
              <a:defRPr sz="1800">
                <a:solidFill>
                  <a:srgbClr val="828282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800"/>
              <a:buChar char="•"/>
              <a:defRPr sz="1800">
                <a:solidFill>
                  <a:srgbClr val="828282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28282"/>
              </a:buClr>
              <a:buSzPts val="1800"/>
              <a:buChar char="•"/>
              <a:defRPr sz="1800">
                <a:solidFill>
                  <a:srgbClr val="82828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4" type="body"/>
          </p:nvPr>
        </p:nvSpPr>
        <p:spPr>
          <a:xfrm>
            <a:off x="1788319" y="867966"/>
            <a:ext cx="4412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1744264" y="4749711"/>
            <a:ext cx="262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List">
  <p:cSld name="Bulleted Lis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/>
          <p:nvPr/>
        </p:nvSpPr>
        <p:spPr>
          <a:xfrm>
            <a:off x="864296" y="0"/>
            <a:ext cx="8279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751676" y="4746371"/>
            <a:ext cx="262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1788091" y="1501329"/>
            <a:ext cx="68832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4" name="Google Shape;64;p8"/>
          <p:cNvPicPr preferRelativeResize="0"/>
          <p:nvPr/>
        </p:nvPicPr>
        <p:blipFill/>
        <p:spPr>
          <a:xfrm>
            <a:off x="6738588" y="4781811"/>
            <a:ext cx="2157900" cy="1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5" name="Google Shape;65;p8"/>
          <p:cNvSpPr txBox="1"/>
          <p:nvPr>
            <p:ph idx="1" type="body"/>
          </p:nvPr>
        </p:nvSpPr>
        <p:spPr>
          <a:xfrm>
            <a:off x="1788319" y="867966"/>
            <a:ext cx="4412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1795463" y="1901429"/>
            <a:ext cx="5112600" cy="23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Char char="•"/>
              <a:defRPr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3" type="body"/>
          </p:nvPr>
        </p:nvSpPr>
        <p:spPr>
          <a:xfrm>
            <a:off x="2031206" y="4756547"/>
            <a:ext cx="4326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i="1" sz="9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-Out">
  <p:cSld name="Call-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69" name="Google Shape;6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/>
          <p:nvPr/>
        </p:nvSpPr>
        <p:spPr>
          <a:xfrm>
            <a:off x="864296" y="0"/>
            <a:ext cx="8279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71;p9"/>
          <p:cNvCxnSpPr/>
          <p:nvPr/>
        </p:nvCxnSpPr>
        <p:spPr>
          <a:xfrm>
            <a:off x="1788091" y="1501329"/>
            <a:ext cx="68832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2" name="Google Shape;72;p9"/>
          <p:cNvPicPr preferRelativeResize="0"/>
          <p:nvPr/>
        </p:nvPicPr>
        <p:blipFill/>
        <p:spPr>
          <a:xfrm>
            <a:off x="6738588" y="4781811"/>
            <a:ext cx="2157900" cy="1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73" name="Google Shape;73;p9"/>
          <p:cNvCxnSpPr/>
          <p:nvPr/>
        </p:nvCxnSpPr>
        <p:spPr>
          <a:xfrm>
            <a:off x="1787014" y="2542278"/>
            <a:ext cx="6902100" cy="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1787014" y="3506801"/>
            <a:ext cx="6902100" cy="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5" name="Google Shape;75;p9"/>
          <p:cNvCxnSpPr/>
          <p:nvPr/>
        </p:nvCxnSpPr>
        <p:spPr>
          <a:xfrm>
            <a:off x="1787014" y="4513141"/>
            <a:ext cx="6902100" cy="0"/>
          </a:xfrm>
          <a:prstGeom prst="straightConnector1">
            <a:avLst/>
          </a:prstGeom>
          <a:noFill/>
          <a:ln cap="flat" cmpd="sng" w="19050">
            <a:solidFill>
              <a:srgbClr val="7F7F7F">
                <a:alpha val="200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1788319" y="867966"/>
            <a:ext cx="4412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2" type="body"/>
          </p:nvPr>
        </p:nvSpPr>
        <p:spPr>
          <a:xfrm>
            <a:off x="1843088" y="1784002"/>
            <a:ext cx="1127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3" type="body"/>
          </p:nvPr>
        </p:nvSpPr>
        <p:spPr>
          <a:xfrm>
            <a:off x="3226594" y="1836019"/>
            <a:ext cx="512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4" type="body"/>
          </p:nvPr>
        </p:nvSpPr>
        <p:spPr>
          <a:xfrm>
            <a:off x="1843088" y="2700877"/>
            <a:ext cx="1127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5" type="body"/>
          </p:nvPr>
        </p:nvSpPr>
        <p:spPr>
          <a:xfrm>
            <a:off x="3226594" y="2752894"/>
            <a:ext cx="512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6" type="body"/>
          </p:nvPr>
        </p:nvSpPr>
        <p:spPr>
          <a:xfrm>
            <a:off x="1843088" y="3663019"/>
            <a:ext cx="1127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 sz="4100"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7" type="body"/>
          </p:nvPr>
        </p:nvSpPr>
        <p:spPr>
          <a:xfrm>
            <a:off x="3226594" y="3715035"/>
            <a:ext cx="512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1756273" y="4737354"/>
            <a:ext cx="262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85" name="Google Shape;8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/>
          <p:nvPr/>
        </p:nvSpPr>
        <p:spPr>
          <a:xfrm>
            <a:off x="864296" y="0"/>
            <a:ext cx="8279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1731169" y="4740695"/>
            <a:ext cx="262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0"/>
          <p:cNvPicPr preferRelativeResize="0"/>
          <p:nvPr/>
        </p:nvPicPr>
        <p:blipFill/>
        <p:spPr>
          <a:xfrm>
            <a:off x="6738588" y="4781811"/>
            <a:ext cx="2157900" cy="18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9" name="Google Shape;89;p10"/>
          <p:cNvSpPr/>
          <p:nvPr>
            <p:ph idx="2" type="chart"/>
          </p:nvPr>
        </p:nvSpPr>
        <p:spPr>
          <a:xfrm>
            <a:off x="1731169" y="2012156"/>
            <a:ext cx="5326800" cy="23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cxnSp>
        <p:nvCxnSpPr>
          <p:cNvPr id="90" name="Google Shape;90;p10"/>
          <p:cNvCxnSpPr/>
          <p:nvPr/>
        </p:nvCxnSpPr>
        <p:spPr>
          <a:xfrm>
            <a:off x="1788091" y="1211792"/>
            <a:ext cx="6883200" cy="0"/>
          </a:xfrm>
          <a:prstGeom prst="straightConnector1">
            <a:avLst/>
          </a:prstGeom>
          <a:noFill/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1" name="Google Shape;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8479" y="2012440"/>
            <a:ext cx="3587100" cy="23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0"/>
          <p:cNvSpPr txBox="1"/>
          <p:nvPr>
            <p:ph idx="3" type="body"/>
          </p:nvPr>
        </p:nvSpPr>
        <p:spPr>
          <a:xfrm>
            <a:off x="1731169" y="1634729"/>
            <a:ext cx="5007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b="1" sz="1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Open Sans Light"/>
              <a:buNone/>
              <a:defRPr b="0" i="0" sz="27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1" i="0" sz="21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05438" y="4800310"/>
            <a:ext cx="210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4081250" y="1713300"/>
            <a:ext cx="4863900" cy="900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/>
              <a:t>Giant Eagle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/>
              <a:t>Curbside Express Customer Retention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44" name="Google Shape;144;p19"/>
          <p:cNvSpPr txBox="1"/>
          <p:nvPr>
            <p:ph idx="2" type="body"/>
          </p:nvPr>
        </p:nvSpPr>
        <p:spPr>
          <a:xfrm>
            <a:off x="4081244" y="2978176"/>
            <a:ext cx="2452800" cy="253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CMU Student Lab</a:t>
            </a:r>
            <a:endParaRPr/>
          </a:p>
        </p:txBody>
      </p:sp>
      <p:sp>
        <p:nvSpPr>
          <p:cNvPr id="145" name="Google Shape;145;p19"/>
          <p:cNvSpPr txBox="1"/>
          <p:nvPr>
            <p:ph idx="3" type="body"/>
          </p:nvPr>
        </p:nvSpPr>
        <p:spPr>
          <a:xfrm>
            <a:off x="4081243" y="3336808"/>
            <a:ext cx="4444500" cy="484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Presentation, December 5, 2019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Feature Selection</a:t>
            </a:r>
            <a:r>
              <a:rPr lang="en"/>
              <a:t> - Issue Tree</a:t>
            </a:r>
            <a:endParaRPr/>
          </a:p>
        </p:txBody>
      </p:sp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6097288" y="2422744"/>
            <a:ext cx="21945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Competition</a:t>
            </a:r>
            <a:endParaRPr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Proximity</a:t>
            </a:r>
            <a:endParaRPr b="0" i="0" sz="1400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Store type (size)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Available departments</a:t>
            </a:r>
            <a:endParaRPr b="0" i="0" sz="1400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2517150" y="971538"/>
            <a:ext cx="4109700" cy="382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urbside</a:t>
            </a: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Customer Behavior 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3480300" y="1903263"/>
            <a:ext cx="2194500" cy="4845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Household </a:t>
            </a:r>
            <a:b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Demographics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6097288" y="1903260"/>
            <a:ext cx="2194500" cy="4845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Store </a:t>
            </a:r>
            <a:b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Demographics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863313" y="1903261"/>
            <a:ext cx="2194500" cy="4845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Household </a:t>
            </a:r>
            <a:b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Buying Behavior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" name="Google Shape;239;p28"/>
          <p:cNvCxnSpPr>
            <a:stCxn id="235" idx="2"/>
            <a:endCxn id="237" idx="0"/>
          </p:cNvCxnSpPr>
          <p:nvPr/>
        </p:nvCxnSpPr>
        <p:spPr>
          <a:xfrm flipH="1" rot="-5400000">
            <a:off x="5608650" y="317388"/>
            <a:ext cx="549300" cy="26226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40" name="Google Shape;240;p28"/>
          <p:cNvCxnSpPr>
            <a:stCxn id="235" idx="2"/>
            <a:endCxn id="238" idx="0"/>
          </p:cNvCxnSpPr>
          <p:nvPr/>
        </p:nvCxnSpPr>
        <p:spPr>
          <a:xfrm rot="5400000">
            <a:off x="2991600" y="322938"/>
            <a:ext cx="549300" cy="2611500"/>
          </a:xfrm>
          <a:prstGeom prst="bentConnector3">
            <a:avLst>
              <a:gd fmla="val 4999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41" name="Google Shape;241;p28"/>
          <p:cNvSpPr txBox="1"/>
          <p:nvPr/>
        </p:nvSpPr>
        <p:spPr>
          <a:xfrm>
            <a:off x="3480300" y="2422747"/>
            <a:ext cx="21945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Income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# of adults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# of children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Occupation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863313" y="2422746"/>
            <a:ext cx="21945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Purchase frequency</a:t>
            </a:r>
            <a:endParaRPr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Avg. order amount</a:t>
            </a:r>
            <a:endParaRPr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Product mix</a:t>
            </a:r>
            <a:endParaRPr i="0" sz="1400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Curbside fee</a:t>
            </a:r>
            <a:endParaRPr i="0" sz="1400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Pick-up vs Delivery</a:t>
            </a:r>
            <a:endParaRPr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lang="en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Promotional sensitivity</a:t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lang="en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Value Score</a:t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548700" y="4569556"/>
            <a:ext cx="7005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Note: F</a:t>
            </a: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eatures</a:t>
            </a:r>
            <a:r>
              <a:rPr b="0" i="1" lang="en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ranked in order of perceived priority.  </a:t>
            </a:r>
            <a:endParaRPr b="0" i="1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4" name="Google Shape;244;p28"/>
          <p:cNvCxnSpPr>
            <a:stCxn id="235" idx="2"/>
            <a:endCxn id="236" idx="0"/>
          </p:cNvCxnSpPr>
          <p:nvPr/>
        </p:nvCxnSpPr>
        <p:spPr>
          <a:xfrm>
            <a:off x="4572000" y="1354038"/>
            <a:ext cx="5700" cy="54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273950" y="2620650"/>
            <a:ext cx="1761900" cy="4845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Household </a:t>
            </a:r>
            <a:b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Demographics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241700" y="3518900"/>
            <a:ext cx="1761900" cy="4845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Store </a:t>
            </a:r>
            <a:b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Demographics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273948" y="1775975"/>
            <a:ext cx="1761900" cy="4845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Household </a:t>
            </a:r>
            <a:b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Buying Behavior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3311119" y="2397941"/>
            <a:ext cx="1894200" cy="10311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Merged file with selected variable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257175" y="1229925"/>
            <a:ext cx="200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Raw Data Files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6236500" y="1229925"/>
            <a:ext cx="2679000" cy="14895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Purchase Frequency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mix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Income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2303900" y="3107650"/>
            <a:ext cx="1039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Merging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4296975" y="1583525"/>
            <a:ext cx="166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Null Treatment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4133950" y="3595100"/>
            <a:ext cx="166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Segmentation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6236500" y="3134925"/>
            <a:ext cx="2755200" cy="13443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Promotional Sensitivity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Income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 of Adults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 Processing</a:t>
            </a:r>
            <a:r>
              <a:rPr lang="en"/>
              <a:t> - Approach</a:t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2421725" y="2695575"/>
            <a:ext cx="685800" cy="3381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 rot="-1680333">
            <a:off x="5200504" y="1986778"/>
            <a:ext cx="800542" cy="393603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 rot="1431996">
            <a:off x="5249945" y="3351325"/>
            <a:ext cx="800774" cy="394129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 txBox="1"/>
          <p:nvPr/>
        </p:nvSpPr>
        <p:spPr>
          <a:xfrm>
            <a:off x="6552725" y="666750"/>
            <a:ext cx="200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Transformed Data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idx="1" type="body"/>
          </p:nvPr>
        </p:nvSpPr>
        <p:spPr>
          <a:xfrm>
            <a:off x="17151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3">
            <a:alphaModFix/>
          </a:blip>
          <a:srcRect b="8263" l="7833" r="16402" t="4476"/>
          <a:stretch/>
        </p:blipFill>
        <p:spPr>
          <a:xfrm>
            <a:off x="4084325" y="2037400"/>
            <a:ext cx="2574874" cy="203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4">
            <a:alphaModFix/>
          </a:blip>
          <a:srcRect b="12495" l="0" r="0" t="0"/>
          <a:stretch/>
        </p:blipFill>
        <p:spPr>
          <a:xfrm>
            <a:off x="7627225" y="2888438"/>
            <a:ext cx="1182236" cy="8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0596" y="2477225"/>
            <a:ext cx="484500" cy="4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4746" y="2150250"/>
            <a:ext cx="484500" cy="4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908" y="2477225"/>
            <a:ext cx="484500" cy="4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/>
        </p:nvSpPr>
        <p:spPr>
          <a:xfrm>
            <a:off x="4720400" y="4218625"/>
            <a:ext cx="17238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Clustering Model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7371300" y="4015525"/>
            <a:ext cx="17238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Clusters/Personas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961900" y="1826126"/>
            <a:ext cx="2393400" cy="13263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Purchase Frequency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 mix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Income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961900" y="3467225"/>
            <a:ext cx="2393400" cy="1207800"/>
          </a:xfrm>
          <a:prstGeom prst="roundRect">
            <a:avLst>
              <a:gd fmla="val 16667" name="adj"/>
            </a:avLst>
          </a:prstGeom>
          <a:solidFill>
            <a:srgbClr val="BB0000">
              <a:alpha val="589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Promotional Sensitivity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Income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 of Adults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1265628" y="1349600"/>
            <a:ext cx="1924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Transformed Data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5" name="Google Shape;285;p31"/>
          <p:cNvSpPr/>
          <p:nvPr/>
        </p:nvSpPr>
        <p:spPr>
          <a:xfrm>
            <a:off x="3382600" y="3052175"/>
            <a:ext cx="685800" cy="3381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6735400" y="3128375"/>
            <a:ext cx="685800" cy="338100"/>
          </a:xfrm>
          <a:prstGeom prst="chevron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17913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Income Summary</a:t>
            </a:r>
            <a:endParaRPr/>
          </a:p>
        </p:txBody>
      </p:sp>
      <p:pic>
        <p:nvPicPr>
          <p:cNvPr id="292" name="Google Shape;292;p3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475" y="1241050"/>
            <a:ext cx="5901924" cy="35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Average Age Summary</a:t>
            </a:r>
            <a:endParaRPr/>
          </a:p>
        </p:txBody>
      </p:sp>
      <p:pic>
        <p:nvPicPr>
          <p:cNvPr id="298" name="Google Shape;298;p3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575" y="1380150"/>
            <a:ext cx="5786424" cy="33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Competition Summary</a:t>
            </a:r>
            <a:endParaRPr/>
          </a:p>
        </p:txBody>
      </p:sp>
      <p:pic>
        <p:nvPicPr>
          <p:cNvPr id="304" name="Google Shape;304;p3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875" y="1280000"/>
            <a:ext cx="6034449" cy="34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1788328" y="617925"/>
            <a:ext cx="6681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Number of Transactions Summary</a:t>
            </a:r>
            <a:endParaRPr/>
          </a:p>
        </p:txBody>
      </p:sp>
      <p:pic>
        <p:nvPicPr>
          <p:cNvPr id="310" name="Google Shape;310;p3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875" y="1277300"/>
            <a:ext cx="6060750" cy="34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Total Spend Summary</a:t>
            </a:r>
            <a:endParaRPr/>
          </a:p>
        </p:txBody>
      </p:sp>
      <p:pic>
        <p:nvPicPr>
          <p:cNvPr id="316" name="Google Shape;316;p3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875" y="1277300"/>
            <a:ext cx="6060750" cy="34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1788328" y="694125"/>
            <a:ext cx="6818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Highly Significant Products: Non-Curbside</a:t>
            </a:r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300" y="1291650"/>
            <a:ext cx="6818401" cy="33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CMU Student Team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45398" l="24164" r="24169" t="3557"/>
          <a:stretch/>
        </p:blipFill>
        <p:spPr>
          <a:xfrm>
            <a:off x="7489100" y="3150825"/>
            <a:ext cx="91238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7138425" y="4065225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Kartik Joshi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Tepper’20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/>
          </a:blip>
          <a:srcRect b="19196" l="13632" r="13624" t="8059"/>
          <a:stretch/>
        </p:blipFill>
        <p:spPr>
          <a:xfrm>
            <a:off x="5534810" y="1291000"/>
            <a:ext cx="91238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5184135" y="2205400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Ankush Batra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Tepper’20</a:t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305" y="3150836"/>
            <a:ext cx="91238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5184135" y="4062950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Dhara Shah 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Heinz’19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33687" l="16834" r="16834" t="0"/>
          <a:stretch/>
        </p:blipFill>
        <p:spPr>
          <a:xfrm>
            <a:off x="7660315" y="1291000"/>
            <a:ext cx="912385" cy="91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7309640" y="2203813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Arushi Vyas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Heinz’19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7">
            <a:alphaModFix/>
          </a:blip>
          <a:srcRect b="31892" l="23344" r="23344" t="15014"/>
          <a:stretch/>
        </p:blipFill>
        <p:spPr>
          <a:xfrm>
            <a:off x="5534810" y="3150836"/>
            <a:ext cx="91238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3058630" y="4061363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Darshit Doshi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Heinz’19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3058630" y="2205400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Aditi Mahajan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Tepper’20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8">
            <a:alphaModFix/>
          </a:blip>
          <a:srcRect b="46199" l="30752" r="34001" t="27435"/>
          <a:stretch/>
        </p:blipFill>
        <p:spPr>
          <a:xfrm>
            <a:off x="3409305" y="1291000"/>
            <a:ext cx="912384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9">
            <a:alphaModFix/>
          </a:blip>
          <a:srcRect b="22708" l="1134" r="5136" t="0"/>
          <a:stretch/>
        </p:blipFill>
        <p:spPr>
          <a:xfrm>
            <a:off x="1684015" y="2207663"/>
            <a:ext cx="912386" cy="91668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1333340" y="3120475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Yamuna Bhaskar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Heinz’19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Team Coordinator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1788328" y="694125"/>
            <a:ext cx="6818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Highly Significant Products: Curbside</a:t>
            </a:r>
            <a:endParaRPr/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325" y="1256525"/>
            <a:ext cx="6893224" cy="34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Personas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idx="1" type="body"/>
          </p:nvPr>
        </p:nvSpPr>
        <p:spPr>
          <a:xfrm>
            <a:off x="12579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Customer Personas (1/4): Meat Eaters</a:t>
            </a:r>
            <a:endParaRPr/>
          </a:p>
        </p:txBody>
      </p:sp>
      <p:sp>
        <p:nvSpPr>
          <p:cNvPr id="339" name="Google Shape;339;p40"/>
          <p:cNvSpPr txBox="1"/>
          <p:nvPr/>
        </p:nvSpPr>
        <p:spPr>
          <a:xfrm>
            <a:off x="1048275" y="1439625"/>
            <a:ext cx="77841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Prefer Meal Solutions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Small households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Avg. Curbside Spend: $774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Percentage of households: 27%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0" name="Google Shape;340;p4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500" y="1582775"/>
            <a:ext cx="3569874" cy="220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225" y="187301"/>
            <a:ext cx="879275" cy="9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idx="1" type="body"/>
          </p:nvPr>
        </p:nvSpPr>
        <p:spPr>
          <a:xfrm>
            <a:off x="12579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Customer Personas (2/4): New Workforce</a:t>
            </a:r>
            <a:endParaRPr/>
          </a:p>
        </p:txBody>
      </p:sp>
      <p:sp>
        <p:nvSpPr>
          <p:cNvPr id="347" name="Google Shape;347;p41"/>
          <p:cNvSpPr txBox="1"/>
          <p:nvPr/>
        </p:nvSpPr>
        <p:spPr>
          <a:xfrm>
            <a:off x="1048275" y="1439625"/>
            <a:ext cx="77841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Packaged food buyers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Busy Schedules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Avg. Curbside Spend: $1080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Percentage of households: 39.5%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8" name="Google Shape;348;p4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675" y="1558225"/>
            <a:ext cx="3487950" cy="21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225" y="419426"/>
            <a:ext cx="684000" cy="7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idx="1" type="body"/>
          </p:nvPr>
        </p:nvSpPr>
        <p:spPr>
          <a:xfrm>
            <a:off x="12579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Customer Personas (3/4): New Families</a:t>
            </a:r>
            <a:endParaRPr/>
          </a:p>
        </p:txBody>
      </p:sp>
      <p:sp>
        <p:nvSpPr>
          <p:cNvPr id="355" name="Google Shape;355;p42"/>
          <p:cNvSpPr txBox="1"/>
          <p:nvPr/>
        </p:nvSpPr>
        <p:spPr>
          <a:xfrm>
            <a:off x="1048275" y="1439625"/>
            <a:ext cx="77841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New Families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Larger households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Avg. Curbside Spend: $1179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Percentage of households: 2.4%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6" name="Google Shape;356;p4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75" y="1601050"/>
            <a:ext cx="3552300" cy="21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1225" y="314201"/>
            <a:ext cx="877975" cy="8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949075" y="413550"/>
            <a:ext cx="74307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Customer Personas (4/4): Health </a:t>
            </a:r>
            <a:r>
              <a:rPr lang="en"/>
              <a:t>Conscious</a:t>
            </a:r>
            <a:endParaRPr/>
          </a:p>
        </p:txBody>
      </p:sp>
      <p:sp>
        <p:nvSpPr>
          <p:cNvPr id="363" name="Google Shape;363;p43"/>
          <p:cNvSpPr txBox="1"/>
          <p:nvPr/>
        </p:nvSpPr>
        <p:spPr>
          <a:xfrm>
            <a:off x="1048275" y="1439625"/>
            <a:ext cx="77841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Buy Fresh Produce and Dairy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Small households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Avg. Curbside Spend: $830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Percentage of households: 30.6%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64" name="Google Shape;364;p4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050" y="1568275"/>
            <a:ext cx="3446175" cy="213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3408" y="187301"/>
            <a:ext cx="877092" cy="99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Curbside Likelihood Model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idx="1" type="body"/>
          </p:nvPr>
        </p:nvSpPr>
        <p:spPr>
          <a:xfrm>
            <a:off x="1299850" y="617925"/>
            <a:ext cx="73659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Curbside Likelihood Prediction</a:t>
            </a: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300" y="2410875"/>
            <a:ext cx="1305650" cy="13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050" y="2410875"/>
            <a:ext cx="1305650" cy="13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125" y="1389200"/>
            <a:ext cx="1305650" cy="13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525" y="1918925"/>
            <a:ext cx="1305650" cy="13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/>
        </p:nvSpPr>
        <p:spPr>
          <a:xfrm>
            <a:off x="1626400" y="3716525"/>
            <a:ext cx="24648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Non-curbside Households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1" name="Google Shape;381;p45"/>
          <p:cNvSpPr txBox="1"/>
          <p:nvPr/>
        </p:nvSpPr>
        <p:spPr>
          <a:xfrm>
            <a:off x="6522400" y="3716525"/>
            <a:ext cx="1961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C</a:t>
            </a: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urbside Households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82" name="Google Shape;382;p45"/>
          <p:cNvCxnSpPr/>
          <p:nvPr/>
        </p:nvCxnSpPr>
        <p:spPr>
          <a:xfrm flipH="1" rot="10800000">
            <a:off x="4514550" y="2633650"/>
            <a:ext cx="1761000" cy="141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3" name="Google Shape;383;p45"/>
          <p:cNvSpPr txBox="1"/>
          <p:nvPr/>
        </p:nvSpPr>
        <p:spPr>
          <a:xfrm>
            <a:off x="1243950" y="4213150"/>
            <a:ext cx="7335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1727550" y="4041075"/>
            <a:ext cx="7335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How many non-curbside households will shift to curbside?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1127250" y="4358450"/>
            <a:ext cx="7568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How many non-curbside households are similar to curbside households?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idx="1" type="body"/>
          </p:nvPr>
        </p:nvSpPr>
        <p:spPr>
          <a:xfrm>
            <a:off x="1299850" y="617925"/>
            <a:ext cx="73659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Curbside Likelihood Prediction</a:t>
            </a:r>
            <a:endParaRPr/>
          </a:p>
        </p:txBody>
      </p:sp>
      <p:pic>
        <p:nvPicPr>
          <p:cNvPr id="391" name="Google Shape;391;p46"/>
          <p:cNvPicPr preferRelativeResize="0"/>
          <p:nvPr/>
        </p:nvPicPr>
        <p:blipFill rotWithShape="1">
          <a:blip r:embed="rId3">
            <a:alphaModFix/>
          </a:blip>
          <a:srcRect b="0" l="0" r="29263" t="0"/>
          <a:stretch/>
        </p:blipFill>
        <p:spPr>
          <a:xfrm>
            <a:off x="1563725" y="1496325"/>
            <a:ext cx="1483950" cy="269675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46"/>
          <p:cNvSpPr/>
          <p:nvPr/>
        </p:nvSpPr>
        <p:spPr>
          <a:xfrm>
            <a:off x="4125588" y="1803025"/>
            <a:ext cx="1747800" cy="120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Linear Regression Model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93" name="Google Shape;393;p46"/>
          <p:cNvPicPr preferRelativeResize="0"/>
          <p:nvPr/>
        </p:nvPicPr>
        <p:blipFill rotWithShape="1">
          <a:blip r:embed="rId3">
            <a:alphaModFix/>
          </a:blip>
          <a:srcRect b="0" l="0" r="29263" t="0"/>
          <a:stretch/>
        </p:blipFill>
        <p:spPr>
          <a:xfrm>
            <a:off x="6951300" y="1496325"/>
            <a:ext cx="1483950" cy="269675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p46"/>
          <p:cNvSpPr/>
          <p:nvPr/>
        </p:nvSpPr>
        <p:spPr>
          <a:xfrm>
            <a:off x="3074925" y="2306200"/>
            <a:ext cx="1034400" cy="26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6"/>
          <p:cNvSpPr/>
          <p:nvPr/>
        </p:nvSpPr>
        <p:spPr>
          <a:xfrm>
            <a:off x="5873400" y="2306200"/>
            <a:ext cx="1059000" cy="265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"/>
          <p:cNvSpPr txBox="1"/>
          <p:nvPr/>
        </p:nvSpPr>
        <p:spPr>
          <a:xfrm>
            <a:off x="1068800" y="4193075"/>
            <a:ext cx="24738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Training Data: Curbside Households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6456375" y="4193075"/>
            <a:ext cx="24738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Test Data: Non-curbside Households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46"/>
          <p:cNvSpPr/>
          <p:nvPr/>
        </p:nvSpPr>
        <p:spPr>
          <a:xfrm>
            <a:off x="4886250" y="3005125"/>
            <a:ext cx="226500" cy="48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6"/>
          <p:cNvSpPr/>
          <p:nvPr/>
        </p:nvSpPr>
        <p:spPr>
          <a:xfrm>
            <a:off x="4125600" y="3500350"/>
            <a:ext cx="1747800" cy="852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Predicted Curbside Spend of Non-curbside Households</a:t>
            </a:r>
            <a:endParaRPr b="1"/>
          </a:p>
        </p:txBody>
      </p:sp>
      <p:sp>
        <p:nvSpPr>
          <p:cNvPr id="400" name="Google Shape;400;p46"/>
          <p:cNvSpPr/>
          <p:nvPr/>
        </p:nvSpPr>
        <p:spPr>
          <a:xfrm>
            <a:off x="2627650" y="4039325"/>
            <a:ext cx="55800" cy="1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6"/>
          <p:cNvSpPr/>
          <p:nvPr/>
        </p:nvSpPr>
        <p:spPr>
          <a:xfrm>
            <a:off x="7994800" y="4039325"/>
            <a:ext cx="139800" cy="8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idx="1" type="body"/>
          </p:nvPr>
        </p:nvSpPr>
        <p:spPr>
          <a:xfrm>
            <a:off x="1299850" y="617925"/>
            <a:ext cx="73659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Curbside Likelihood Prediction</a:t>
            </a:r>
            <a:endParaRPr/>
          </a:p>
        </p:txBody>
      </p:sp>
      <p:graphicFrame>
        <p:nvGraphicFramePr>
          <p:cNvPr id="407" name="Google Shape;407;p47"/>
          <p:cNvGraphicFramePr/>
          <p:nvPr/>
        </p:nvGraphicFramePr>
        <p:xfrm>
          <a:off x="5170475" y="13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{2AB6D2FB-D28A-4983-BC83-51644F9ECD45}</a:tableStyleId>
              </a:tblPr>
              <a:tblGrid>
                <a:gridCol w="2211350"/>
                <a:gridCol w="1540450"/>
              </a:tblGrid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Independent Variables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Coefficient Value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Vehicle Owned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Income Bucket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Household Size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children 6 to 10 years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Education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8" name="Google Shape;408;p47"/>
          <p:cNvGraphicFramePr/>
          <p:nvPr/>
        </p:nvGraphicFramePr>
        <p:xfrm>
          <a:off x="1104175" y="132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{2AB6D2FB-D28A-4983-BC83-51644F9ECD45}</a:tableStyleId>
              </a:tblPr>
              <a:tblGrid>
                <a:gridCol w="2408950"/>
                <a:gridCol w="1559500"/>
              </a:tblGrid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Independent Variables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Coefficient Value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Promotional Sensitivity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-356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adult 18 to 34 years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adult 65 plus years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-92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children 11 to 17 years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children up to 5 years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No. adult 35 to 64 years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Non-curbside Transactions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Advisory Team</a:t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1613050" y="2545275"/>
            <a:ext cx="2190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Marcel Krutil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A.T. Kearney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Coach</a:t>
            </a:r>
            <a:endParaRPr i="1"/>
          </a:p>
        </p:txBody>
      </p:sp>
      <p:sp>
        <p:nvSpPr>
          <p:cNvPr id="171" name="Google Shape;171;p21"/>
          <p:cNvSpPr txBox="1"/>
          <p:nvPr/>
        </p:nvSpPr>
        <p:spPr>
          <a:xfrm>
            <a:off x="4120684" y="2548825"/>
            <a:ext cx="2107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Prof. Sunder Kekre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Tepper School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Faculty Advisor</a:t>
            </a:r>
            <a:endParaRPr i="1"/>
          </a:p>
        </p:txBody>
      </p:sp>
      <p:sp>
        <p:nvSpPr>
          <p:cNvPr id="172" name="Google Shape;172;p21"/>
          <p:cNvSpPr txBox="1"/>
          <p:nvPr/>
        </p:nvSpPr>
        <p:spPr>
          <a:xfrm>
            <a:off x="6846300" y="2545275"/>
            <a:ext cx="1617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Prof. T.K. Lim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 College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Faculty Advisor</a:t>
            </a:r>
            <a:endParaRPr i="1"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20861" l="0" r="0" t="0"/>
          <a:stretch/>
        </p:blipFill>
        <p:spPr>
          <a:xfrm>
            <a:off x="2251050" y="1630875"/>
            <a:ext cx="914400" cy="916675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4">
            <a:alphaModFix/>
          </a:blip>
          <a:srcRect b="17341" l="0" r="0" t="0"/>
          <a:stretch/>
        </p:blipFill>
        <p:spPr>
          <a:xfrm>
            <a:off x="7183463" y="1630875"/>
            <a:ext cx="942975" cy="941832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256" y="1630875"/>
            <a:ext cx="914400" cy="914400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21"/>
          <p:cNvSpPr txBox="1"/>
          <p:nvPr/>
        </p:nvSpPr>
        <p:spPr>
          <a:xfrm>
            <a:off x="990609" y="5359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75787B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300">
              <a:solidFill>
                <a:srgbClr val="75787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idx="1" type="body"/>
          </p:nvPr>
        </p:nvSpPr>
        <p:spPr>
          <a:xfrm>
            <a:off x="1299850" y="617925"/>
            <a:ext cx="73659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Curbside Likelihood Prediction</a:t>
            </a:r>
            <a:endParaRPr/>
          </a:p>
        </p:txBody>
      </p:sp>
      <p:pic>
        <p:nvPicPr>
          <p:cNvPr id="414" name="Google Shape;4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713" y="1359375"/>
            <a:ext cx="4746176" cy="28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8"/>
          <p:cNvSpPr txBox="1"/>
          <p:nvPr/>
        </p:nvSpPr>
        <p:spPr>
          <a:xfrm>
            <a:off x="1299850" y="4286700"/>
            <a:ext cx="53670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Approx 23%, i.e 64,445 households with more than 50% probability and $700 annual spend are expected to move to curbside from non-curbside.</a:t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48"/>
          <p:cNvSpPr/>
          <p:nvPr/>
        </p:nvSpPr>
        <p:spPr>
          <a:xfrm>
            <a:off x="1775075" y="4283050"/>
            <a:ext cx="4891800" cy="772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1" name="Google Shape;421;p49"/>
          <p:cNvGraphicFramePr/>
          <p:nvPr/>
        </p:nvGraphicFramePr>
        <p:xfrm>
          <a:off x="2854974" y="15296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{2AB6D2FB-D28A-4983-BC83-51644F9ECD45}</a:tableStyleId>
              </a:tblPr>
              <a:tblGrid>
                <a:gridCol w="2143775"/>
                <a:gridCol w="2143775"/>
              </a:tblGrid>
              <a:tr h="3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Value Segmentation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Number of Households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3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Weekly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Super Frequent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Selective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Focused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Monthly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New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2" name="Google Shape;422;p49"/>
          <p:cNvSpPr txBox="1"/>
          <p:nvPr>
            <p:ph idx="1" type="body"/>
          </p:nvPr>
        </p:nvSpPr>
        <p:spPr>
          <a:xfrm>
            <a:off x="1331550" y="617925"/>
            <a:ext cx="7334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Curbside Likelihood Prediction</a:t>
            </a:r>
            <a:endParaRPr/>
          </a:p>
        </p:txBody>
      </p:sp>
      <p:sp>
        <p:nvSpPr>
          <p:cNvPr id="423" name="Google Shape;423;p49"/>
          <p:cNvSpPr txBox="1"/>
          <p:nvPr/>
        </p:nvSpPr>
        <p:spPr>
          <a:xfrm>
            <a:off x="1219775" y="4514550"/>
            <a:ext cx="5381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 Light"/>
                <a:ea typeface="Open Sans Light"/>
                <a:cs typeface="Open Sans Light"/>
                <a:sym typeface="Open Sans Light"/>
              </a:rPr>
              <a:t>Note: Value Segmentation distribution is presented for 17,960 households out of the 64,445 households which are </a:t>
            </a:r>
            <a:r>
              <a:rPr lang="en" sz="900">
                <a:latin typeface="Open Sans Light"/>
                <a:ea typeface="Open Sans Light"/>
                <a:cs typeface="Open Sans Light"/>
                <a:sym typeface="Open Sans Light"/>
              </a:rPr>
              <a:t>predicted</a:t>
            </a:r>
            <a:r>
              <a:rPr lang="en" sz="900">
                <a:latin typeface="Open Sans Light"/>
                <a:ea typeface="Open Sans Light"/>
                <a:cs typeface="Open Sans Light"/>
                <a:sym typeface="Open Sans Light"/>
              </a:rPr>
              <a:t> to start  curbside.</a:t>
            </a:r>
            <a:endParaRPr sz="9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Recommendations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/>
          <p:nvPr>
            <p:ph idx="2" type="chart"/>
          </p:nvPr>
        </p:nvSpPr>
        <p:spPr>
          <a:xfrm>
            <a:off x="1731175" y="1481025"/>
            <a:ext cx="6263700" cy="2391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Segmented</a:t>
            </a:r>
            <a:r>
              <a:rPr lang="en" sz="1800"/>
              <a:t> Pittsburgh-South, curbside households and c</a:t>
            </a:r>
            <a:r>
              <a:rPr lang="en" sz="1800"/>
              <a:t>reated four distinct profiles for them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a model to predict the likelihood of non-curbside customers starting curbside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Identified value creating potential curbside customers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1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Key Achievements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2"/>
          <p:cNvSpPr/>
          <p:nvPr>
            <p:ph idx="2" type="chart"/>
          </p:nvPr>
        </p:nvSpPr>
        <p:spPr>
          <a:xfrm>
            <a:off x="1731175" y="1481025"/>
            <a:ext cx="6263700" cy="2391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Design cluster specific marketing strategy for current curbside customers to effectively enhance the sales.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Strategize curbside marketing campaigns for predicted non-curbside with the highest probability to switch to curbside.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Reallocate marketing funds with the guidance of segments and curbside prediction model to achieve the desired objective.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2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idx="1" type="body"/>
          </p:nvPr>
        </p:nvSpPr>
        <p:spPr>
          <a:xfrm>
            <a:off x="1788325" y="617925"/>
            <a:ext cx="73008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Business Value</a:t>
            </a:r>
            <a:endParaRPr/>
          </a:p>
        </p:txBody>
      </p:sp>
      <p:sp>
        <p:nvSpPr>
          <p:cNvPr id="446" name="Google Shape;446;p53"/>
          <p:cNvSpPr txBox="1"/>
          <p:nvPr/>
        </p:nvSpPr>
        <p:spPr>
          <a:xfrm>
            <a:off x="1788325" y="1386925"/>
            <a:ext cx="6847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Efficient utilization of advertising funds based on targeted segments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Improve sales and customer experience through targeted marketing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23% of non-curbside customers are expected to switch to curbside with 50% </a:t>
            </a: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probability and more than $700 spend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Open Sans Light"/>
              <a:buChar char="●"/>
            </a:pPr>
            <a:r>
              <a:rPr lang="en" sz="1800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Word-of-mouth publicity and trust from current curbside customers</a:t>
            </a:r>
            <a:endParaRPr sz="1800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6"/>
          <p:cNvSpPr txBox="1"/>
          <p:nvPr>
            <p:ph idx="1" type="body"/>
          </p:nvPr>
        </p:nvSpPr>
        <p:spPr>
          <a:xfrm>
            <a:off x="12579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Buying Behavior - Data Cleaning</a:t>
            </a:r>
            <a:endParaRPr/>
          </a:p>
        </p:txBody>
      </p:sp>
      <p:sp>
        <p:nvSpPr>
          <p:cNvPr id="462" name="Google Shape;462;p56"/>
          <p:cNvSpPr txBox="1"/>
          <p:nvPr/>
        </p:nvSpPr>
        <p:spPr>
          <a:xfrm>
            <a:off x="1048275" y="1287225"/>
            <a:ext cx="77841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63" name="Google Shape;463;p56"/>
          <p:cNvGraphicFramePr/>
          <p:nvPr/>
        </p:nvGraphicFramePr>
        <p:xfrm>
          <a:off x="1007713" y="136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{A3EC5A8F-ED25-49BD-88C2-13F31E9A05B6}</a:tableStyleId>
              </a:tblPr>
              <a:tblGrid>
                <a:gridCol w="395975"/>
                <a:gridCol w="955200"/>
                <a:gridCol w="1826950"/>
                <a:gridCol w="1316400"/>
                <a:gridCol w="1427425"/>
                <a:gridCol w="1994525"/>
              </a:tblGrid>
              <a:tr h="461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Factor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Measure (on a household basis)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Solution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Reason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913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Purchase frequency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Number of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curb/ non curb</a:t>
                      </a:r>
                      <a:r>
                        <a:rPr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transactions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Null values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Replaced with 0s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Assuming no transactions for Null  values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4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 mix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$spent/Category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Null values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Negative values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Replaced with 0s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Assuming no transactions for Negative/ Null values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 vMerge="1"/>
                <a:tc vMerge="1"/>
                <a:tc vMerge="1"/>
                <a:tc vMerge="1"/>
                <a:tc vMerge="1"/>
                <a:tc vMerge="1"/>
              </a:tr>
              <a:tr h="6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Promotion Sensitivity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Promotion sensitivity score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Continuous variables and threshold to segment customers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Replaced values less than 98 to 1 and above to 0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Assuming that households more sensitive will purchase more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idx="1" type="body"/>
          </p:nvPr>
        </p:nvSpPr>
        <p:spPr>
          <a:xfrm>
            <a:off x="12579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Household Demographics - Data Cleaning</a:t>
            </a:r>
            <a:endParaRPr/>
          </a:p>
        </p:txBody>
      </p:sp>
      <p:graphicFrame>
        <p:nvGraphicFramePr>
          <p:cNvPr id="469" name="Google Shape;469;p57"/>
          <p:cNvGraphicFramePr/>
          <p:nvPr/>
        </p:nvGraphicFramePr>
        <p:xfrm>
          <a:off x="1060588" y="134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{A3EC5A8F-ED25-49BD-88C2-13F31E9A05B6}</a:tableStyleId>
              </a:tblPr>
              <a:tblGrid>
                <a:gridCol w="420725"/>
                <a:gridCol w="953975"/>
                <a:gridCol w="1380950"/>
                <a:gridCol w="1385600"/>
                <a:gridCol w="1798375"/>
                <a:gridCol w="1991975"/>
              </a:tblGrid>
              <a:tr h="53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Factor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Measure (on a household basis)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Solution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Reason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114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Income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Household Income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Null Values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categories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Replaced Nulls randomly in the same ratio as available data.</a:t>
                      </a:r>
                      <a:b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Created 4 categories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Assigning any other value will skew the data</a:t>
                      </a:r>
                      <a:b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Important for segmentation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Age of 1st individual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Null Values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Replaced Nulls randomly in the same ratio as available data.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Assigning any other value will skew the data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# of Adults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# of young adults, </a:t>
                      </a:r>
                      <a:b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# of senior adults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 Categories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Consolidation into 3 buckets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more significant results for segmentation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>
            <p:ph idx="2" type="chart"/>
          </p:nvPr>
        </p:nvSpPr>
        <p:spPr>
          <a:xfrm>
            <a:off x="1731169" y="1283381"/>
            <a:ext cx="5326800" cy="2391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Problem Statement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Framework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Preprocessing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 Selection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Customer Segmentation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Customer Personas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Curbside Likelihood Model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Business Value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Q&amp;A</a:t>
            </a:r>
            <a:endParaRPr/>
          </a:p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/>
          <p:nvPr>
            <p:ph idx="1" type="body"/>
          </p:nvPr>
        </p:nvSpPr>
        <p:spPr>
          <a:xfrm>
            <a:off x="12579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Household Demographics - Data Cleaning</a:t>
            </a:r>
            <a:endParaRPr/>
          </a:p>
        </p:txBody>
      </p:sp>
      <p:graphicFrame>
        <p:nvGraphicFramePr>
          <p:cNvPr id="475" name="Google Shape;475;p58"/>
          <p:cNvGraphicFramePr/>
          <p:nvPr/>
        </p:nvGraphicFramePr>
        <p:xfrm>
          <a:off x="965338" y="131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{A3EC5A8F-ED25-49BD-88C2-13F31E9A05B6}</a:tableStyleId>
              </a:tblPr>
              <a:tblGrid>
                <a:gridCol w="410050"/>
                <a:gridCol w="1061375"/>
                <a:gridCol w="1322800"/>
                <a:gridCol w="1625575"/>
                <a:gridCol w="1974250"/>
                <a:gridCol w="1685350"/>
              </a:tblGrid>
              <a:tr h="693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Factor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Measure (on a household basis)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Solution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Reason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864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# of Children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# of infants, # of pre-teens, # of teens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 Categories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Consolidation into 3 buckets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more significant results for segmentation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Occupation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Occupation of 1st Individual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Missing 60% of data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Drop the field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Insufficient data 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0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Education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Education of 1st individual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Missing 41% of data</a:t>
                      </a:r>
                      <a:b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 Categories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Replaced Nulls randomly in the same ratio as available data.</a:t>
                      </a:r>
                      <a:endParaRPr sz="11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Consolidated into 3 buckets</a:t>
                      </a:r>
                      <a:endParaRPr sz="11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Assigning any other value will skew the data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idx="1" type="body"/>
          </p:nvPr>
        </p:nvSpPr>
        <p:spPr>
          <a:xfrm>
            <a:off x="12579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Income Segmentation</a:t>
            </a:r>
            <a:endParaRPr/>
          </a:p>
        </p:txBody>
      </p:sp>
      <p:pic>
        <p:nvPicPr>
          <p:cNvPr id="481" name="Google Shape;481;p59"/>
          <p:cNvPicPr preferRelativeResize="0"/>
          <p:nvPr/>
        </p:nvPicPr>
        <p:blipFill rotWithShape="1">
          <a:blip r:embed="rId3">
            <a:alphaModFix/>
          </a:blip>
          <a:srcRect b="16749" l="0" r="17958" t="0"/>
          <a:stretch/>
        </p:blipFill>
        <p:spPr>
          <a:xfrm>
            <a:off x="5325675" y="1353475"/>
            <a:ext cx="3763801" cy="36857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 txBox="1"/>
          <p:nvPr/>
        </p:nvSpPr>
        <p:spPr>
          <a:xfrm>
            <a:off x="1263200" y="5410875"/>
            <a:ext cx="5412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*https://www.imf.org/external/pubs/ft/wp/2016/wp16121.pdf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59"/>
          <p:cNvSpPr txBox="1"/>
          <p:nvPr/>
        </p:nvSpPr>
        <p:spPr>
          <a:xfrm>
            <a:off x="1124800" y="1106875"/>
            <a:ext cx="43620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Lower :		0-30,000 		USD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Lower Middle: 	30,000-65,000	USD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Upper Middle: 	65,000-100,000	USD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Upper:		&gt;100,000		USD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59"/>
          <p:cNvSpPr txBox="1"/>
          <p:nvPr/>
        </p:nvSpPr>
        <p:spPr>
          <a:xfrm>
            <a:off x="975125" y="2419350"/>
            <a:ext cx="4572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Based on Median US income: 65,000 USD approx.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59"/>
          <p:cNvSpPr txBox="1"/>
          <p:nvPr/>
        </p:nvSpPr>
        <p:spPr>
          <a:xfrm>
            <a:off x="1124800" y="2887050"/>
            <a:ext cx="33228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Median Segmentation: IMF data*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&lt; 50 % of Median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50-100 % of Median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100-150% of Median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&gt;150% of Median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 txBox="1"/>
          <p:nvPr>
            <p:ph idx="1" type="body"/>
          </p:nvPr>
        </p:nvSpPr>
        <p:spPr>
          <a:xfrm>
            <a:off x="12579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Education segmentation</a:t>
            </a:r>
            <a:endParaRPr/>
          </a:p>
        </p:txBody>
      </p:sp>
      <p:sp>
        <p:nvSpPr>
          <p:cNvPr id="491" name="Google Shape;491;p60"/>
          <p:cNvSpPr txBox="1"/>
          <p:nvPr/>
        </p:nvSpPr>
        <p:spPr>
          <a:xfrm>
            <a:off x="1093000" y="1510900"/>
            <a:ext cx="388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Category 1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Completed High School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Attended Vocational/Technical Training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Category 2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Completed College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Category 3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Completed Graduate School</a:t>
            </a:r>
            <a:endParaRPr/>
          </a:p>
        </p:txBody>
      </p:sp>
      <p:graphicFrame>
        <p:nvGraphicFramePr>
          <p:cNvPr id="492" name="Google Shape;492;p60"/>
          <p:cNvGraphicFramePr/>
          <p:nvPr/>
        </p:nvGraphicFramePr>
        <p:xfrm>
          <a:off x="5223850" y="1802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{2AB6D2FB-D28A-4983-BC83-51644F9ECD45}</a:tableStyleId>
              </a:tblPr>
              <a:tblGrid>
                <a:gridCol w="1408025"/>
                <a:gridCol w="2066200"/>
              </a:tblGrid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Category</a:t>
                      </a:r>
                      <a:endParaRPr b="1" sz="12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of Households</a:t>
                      </a:r>
                      <a:endParaRPr b="1" sz="12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  <a:tr h="47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Category 1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56.9%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Category 2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28.9%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Category 3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14.2%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>
            <p:ph idx="1" type="body"/>
          </p:nvPr>
        </p:nvSpPr>
        <p:spPr>
          <a:xfrm>
            <a:off x="1257925" y="617925"/>
            <a:ext cx="65133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Store Demographics - Data Cleaning</a:t>
            </a:r>
            <a:endParaRPr/>
          </a:p>
        </p:txBody>
      </p:sp>
      <p:graphicFrame>
        <p:nvGraphicFramePr>
          <p:cNvPr id="498" name="Google Shape;498;p61"/>
          <p:cNvGraphicFramePr/>
          <p:nvPr/>
        </p:nvGraphicFramePr>
        <p:xfrm>
          <a:off x="1064163" y="1336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{A3EC5A8F-ED25-49BD-88C2-13F31E9A05B6}</a:tableStyleId>
              </a:tblPr>
              <a:tblGrid>
                <a:gridCol w="382850"/>
                <a:gridCol w="1077025"/>
                <a:gridCol w="1455850"/>
                <a:gridCol w="1341525"/>
                <a:gridCol w="1699275"/>
                <a:gridCol w="1836775"/>
              </a:tblGrid>
              <a:tr h="62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Factor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Measure (on a household basis)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Problem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Solution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Reason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1449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Competition</a:t>
                      </a:r>
                      <a:endParaRPr sz="11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 of competitors in a 10 mile radius from the primary store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Too many competitor stores for each GE store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Split into 3: </a:t>
                      </a:r>
                      <a:b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mile, 3 mile &amp; 5 mile radius</a:t>
                      </a:r>
                      <a:b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Split into local and national competitors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 miles is a very large radius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9" name="Google Shape;499;p61"/>
          <p:cNvSpPr txBox="1"/>
          <p:nvPr/>
        </p:nvSpPr>
        <p:spPr>
          <a:xfrm>
            <a:off x="1064175" y="3567750"/>
            <a:ext cx="66102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National Chains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Whole Foods, Aldi, Trader Joe’s, Walmart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arenR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Regional Chains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All other stores (including Save A Lot, Shop N Save, Marcs, etc.)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/>
          <p:nvPr>
            <p:ph idx="2" type="chart"/>
          </p:nvPr>
        </p:nvSpPr>
        <p:spPr>
          <a:xfrm>
            <a:off x="1731175" y="1481025"/>
            <a:ext cx="6263700" cy="2391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code to create a consolidated data file with curbside </a:t>
            </a:r>
            <a:r>
              <a:rPr lang="en" sz="1800"/>
              <a:t>customers’</a:t>
            </a:r>
            <a:r>
              <a:rPr lang="en" sz="1800"/>
              <a:t> demographics and buying behaviour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 Regression model to predict curbside switching customers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Documentation to create the segmentation clusters and use the Linear Regression model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Slide deck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2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Key Deliverables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1788319" y="617935"/>
            <a:ext cx="4412400" cy="48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1331125" y="1462275"/>
            <a:ext cx="2476800" cy="3429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Situation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Curbside sales have become stagnant over the past two years and Giant Eagle is looking for avenues to increase curbside engagement of customers.</a:t>
            </a:r>
            <a:endParaRPr sz="1800"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4011213" y="1040025"/>
            <a:ext cx="2476800" cy="3429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Complication 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We don’t know the characteristics of the customers who shop on curbside to get them to engage more.</a:t>
            </a:r>
            <a:endParaRPr sz="1800"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6520475" y="1040025"/>
            <a:ext cx="2476800" cy="3429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Question</a:t>
            </a:r>
            <a:endParaRPr sz="1800"/>
          </a:p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How can we segment the curbside customers to have more targeted marketing solutions?</a:t>
            </a:r>
            <a:endParaRPr sz="1800"/>
          </a:p>
        </p:txBody>
      </p:sp>
      <p:cxnSp>
        <p:nvCxnSpPr>
          <p:cNvPr id="196" name="Google Shape;196;p24"/>
          <p:cNvCxnSpPr/>
          <p:nvPr/>
        </p:nvCxnSpPr>
        <p:spPr>
          <a:xfrm>
            <a:off x="3978775" y="1853350"/>
            <a:ext cx="0" cy="25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4"/>
          <p:cNvCxnSpPr/>
          <p:nvPr/>
        </p:nvCxnSpPr>
        <p:spPr>
          <a:xfrm>
            <a:off x="6520450" y="1884525"/>
            <a:ext cx="0" cy="25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4379190" y="1288974"/>
            <a:ext cx="1958400" cy="255000"/>
          </a:xfrm>
          <a:prstGeom prst="chevron">
            <a:avLst>
              <a:gd fmla="val 50000" name="adj"/>
            </a:avLst>
          </a:prstGeom>
          <a:solidFill>
            <a:srgbClr val="085631">
              <a:alpha val="730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4383566" y="1543914"/>
            <a:ext cx="692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4379187" y="1825400"/>
            <a:ext cx="19584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Creation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Factor reduction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Clustering analysis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6337532" y="1288974"/>
            <a:ext cx="2349300" cy="255000"/>
          </a:xfrm>
          <a:prstGeom prst="chevron">
            <a:avLst>
              <a:gd fmla="val 50000" name="adj"/>
            </a:avLst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6337597" y="1543914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6337593" y="1825400"/>
            <a:ext cx="23493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Segment Profiling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Infer which attributes make customers stick and not stick. 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Provide these to GE to help plan for future marketing strategies.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462500" y="1288974"/>
            <a:ext cx="1958400" cy="255000"/>
          </a:xfrm>
          <a:prstGeom prst="homePlate">
            <a:avLst>
              <a:gd fmla="val 50000" name="adj"/>
            </a:avLst>
          </a:prstGeom>
          <a:solidFill>
            <a:srgbClr val="085631">
              <a:alpha val="16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457103" y="1543914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462475" y="1825400"/>
            <a:ext cx="19584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Define Segmentation Objective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find attributes that make Curbside customers stick and not stick.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2420846" y="1288974"/>
            <a:ext cx="1958400" cy="255000"/>
          </a:xfrm>
          <a:prstGeom prst="chevron">
            <a:avLst>
              <a:gd fmla="val 50000" name="adj"/>
            </a:avLst>
          </a:prstGeom>
          <a:solidFill>
            <a:srgbClr val="085631">
              <a:alpha val="50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5881950" y="605950"/>
            <a:ext cx="793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Iterate</a:t>
            </a:r>
            <a:endParaRPr b="1" i="1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2420840" y="1543914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2425156" y="1825400"/>
            <a:ext cx="1958400" cy="29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Decide on segmentation variables.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Hypothesis testing, statistical tools to measure data continuity, etc.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ee the source image"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8525" y="3238741"/>
            <a:ext cx="1506899" cy="162098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 flipH="1">
            <a:off x="5525250" y="888125"/>
            <a:ext cx="1506900" cy="393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457094" y="295585"/>
            <a:ext cx="4412400" cy="48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Customer Segmentation &amp; Profiling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2365772" y="2283619"/>
            <a:ext cx="4412400" cy="576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&amp; </a:t>
            </a:r>
            <a:r>
              <a:rPr lang="en"/>
              <a:t>Data Preprocessing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